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4" r:id="rId4"/>
    <p:sldId id="265" r:id="rId5"/>
    <p:sldId id="266" r:id="rId6"/>
    <p:sldId id="258" r:id="rId7"/>
    <p:sldId id="268" r:id="rId8"/>
    <p:sldId id="269" r:id="rId9"/>
    <p:sldId id="270" r:id="rId10"/>
    <p:sldId id="267" r:id="rId11"/>
    <p:sldId id="259" r:id="rId12"/>
    <p:sldId id="260" r:id="rId13"/>
    <p:sldId id="261" r:id="rId14"/>
    <p:sldId id="262" r:id="rId15"/>
    <p:sldId id="263" r:id="rId16"/>
    <p:sldId id="271" r:id="rId1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F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EC1F9-4711-4C23-A6C4-2C72E585FE86}" type="datetimeFigureOut">
              <a:rPr lang="en-NZ" smtClean="0"/>
              <a:pPr/>
              <a:t>3/12/2019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0145-9CF7-441C-9794-BD750BE8DDFD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95477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03-Dec-19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03-Dec-19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03-Dec-19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03-Dec-19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msdn.microsoft.com/datamigration/dma/" TargetMode="External"/><Relationship Id="rId3" Type="http://schemas.openxmlformats.org/officeDocument/2006/relationships/hyperlink" Target="https://docs.microsoft.com/en-us/azure/sql-database/sql-database-dtu-resource-limits-single-databases" TargetMode="External"/><Relationship Id="rId7" Type="http://schemas.openxmlformats.org/officeDocument/2006/relationships/hyperlink" Target="https://www.microsoft.com/en-us/download/details.aspx?id=7826" TargetMode="External"/><Relationship Id="rId2" Type="http://schemas.openxmlformats.org/officeDocument/2006/relationships/hyperlink" Target="https://azure.microsoft.com/mediahandler/files/resourcefiles/choosing-your-database-migration-path-to-azure/Choosing_your_database_migration_path_to_Azur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migration.microsoft.com/" TargetMode="External"/><Relationship Id="rId5" Type="http://schemas.openxmlformats.org/officeDocument/2006/relationships/hyperlink" Target="http://dtucalculator.azurewebsites.net/" TargetMode="External"/><Relationship Id="rId4" Type="http://schemas.openxmlformats.org/officeDocument/2006/relationships/hyperlink" Target="https://docs.microsoft.com/en-us/azure/sql-database/sql-database-vcore-resource-limits-single-databases" TargetMode="External"/><Relationship Id="rId9" Type="http://schemas.openxmlformats.org/officeDocument/2006/relationships/hyperlink" Target="https://azure.microsoft.com/en-us/services/database-migratio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migration.microsof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s.msdn.microsoft.com/datamigration/dma/" TargetMode="External"/><Relationship Id="rId4" Type="http://schemas.openxmlformats.org/officeDocument/2006/relationships/hyperlink" Target="https://www.microsoft.com/en-us/download/details.aspx?id=782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msdn.microsoft.com/datamigration/dm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EE6F6-40E0-45C1-A829-03E68AC975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migrating on-premises SQL Server workloads to Microsoft Azure cloud services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702D31-0F13-45F6-8109-B50DFA44A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4514689"/>
            <a:ext cx="8676222" cy="1905000"/>
          </a:xfrm>
        </p:spPr>
        <p:txBody>
          <a:bodyPr>
            <a:normAutofit/>
          </a:bodyPr>
          <a:lstStyle/>
          <a:p>
            <a:r>
              <a:rPr lang="en-NZ" sz="2400" dirty="0">
                <a:solidFill>
                  <a:schemeClr val="accent5"/>
                </a:solidFill>
              </a:rPr>
              <a:t>Zoran Barac, Senior DBA at </a:t>
            </a:r>
            <a:r>
              <a:rPr lang="en-NZ" sz="2400" dirty="0" err="1">
                <a:solidFill>
                  <a:schemeClr val="accent5"/>
                </a:solidFill>
              </a:rPr>
              <a:t>SnapComms</a:t>
            </a:r>
            <a:r>
              <a:rPr lang="en-NZ" sz="2400" dirty="0">
                <a:solidFill>
                  <a:schemeClr val="accent5"/>
                </a:solidFill>
              </a:rPr>
              <a:t> (MCSE, MCSA)</a:t>
            </a:r>
          </a:p>
        </p:txBody>
      </p:sp>
    </p:spTree>
    <p:extLst>
      <p:ext uri="{BB962C8B-B14F-4D97-AF65-F5344CB8AC3E}">
        <p14:creationId xmlns:p14="http://schemas.microsoft.com/office/powerpoint/2010/main" xmlns="" val="171843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7BDFD-0B58-4850-BE67-B818D7BF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29" y="218114"/>
            <a:ext cx="9905998" cy="1298196"/>
          </a:xfrm>
        </p:spPr>
        <p:txBody>
          <a:bodyPr/>
          <a:lstStyle/>
          <a:p>
            <a:r>
              <a:rPr lang="en-NZ" dirty="0"/>
              <a:t>Azure SQL Database Feature comparisons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6F6AFCCE-E7E6-4A19-A425-23C1E10894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8952" y="1968317"/>
          <a:ext cx="10879667" cy="4227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579">
                  <a:extLst>
                    <a:ext uri="{9D8B030D-6E8A-4147-A177-3AD203B41FA5}">
                      <a16:colId xmlns:a16="http://schemas.microsoft.com/office/drawing/2014/main" xmlns="" val="4074186532"/>
                    </a:ext>
                  </a:extLst>
                </a:gridCol>
                <a:gridCol w="2471494">
                  <a:extLst>
                    <a:ext uri="{9D8B030D-6E8A-4147-A177-3AD203B41FA5}">
                      <a16:colId xmlns:a16="http://schemas.microsoft.com/office/drawing/2014/main" xmlns="" val="3705364940"/>
                    </a:ext>
                  </a:extLst>
                </a:gridCol>
                <a:gridCol w="3312161">
                  <a:extLst>
                    <a:ext uri="{9D8B030D-6E8A-4147-A177-3AD203B41FA5}">
                      <a16:colId xmlns:a16="http://schemas.microsoft.com/office/drawing/2014/main" xmlns="" val="91536063"/>
                    </a:ext>
                  </a:extLst>
                </a:gridCol>
                <a:gridCol w="3052433">
                  <a:extLst>
                    <a:ext uri="{9D8B030D-6E8A-4147-A177-3AD203B41FA5}">
                      <a16:colId xmlns:a16="http://schemas.microsoft.com/office/drawing/2014/main" xmlns="" val="2527132050"/>
                    </a:ext>
                  </a:extLst>
                </a:gridCol>
              </a:tblGrid>
              <a:tr h="1094353"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Features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Azure SQL DB Single/Elastic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Azure SQL DB Managed Instance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SQL Server on Azure VM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1536862"/>
                  </a:ext>
                </a:extLst>
              </a:tr>
              <a:tr h="783214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Units for pricing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DTU/</a:t>
                      </a:r>
                      <a:r>
                        <a:rPr lang="en-NZ" dirty="0" err="1"/>
                        <a:t>eDTU</a:t>
                      </a:r>
                      <a:r>
                        <a:rPr lang="en-NZ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 err="1"/>
                        <a:t>vCore</a:t>
                      </a:r>
                      <a:r>
                        <a:rPr lang="en-NZ" dirty="0"/>
                        <a:t>/Storage/IOPS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vCPU/Storage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99227584"/>
                  </a:ext>
                </a:extLst>
              </a:tr>
              <a:tr h="783214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Premium/SSDs 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75079814"/>
                  </a:ext>
                </a:extLst>
              </a:tr>
              <a:tr h="783214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Size limitation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4 TB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8 TB per instance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500 TB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30915622"/>
                  </a:ext>
                </a:extLst>
              </a:tr>
              <a:tr h="783214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Licensing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Included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Included or Azure Hybrid Benefit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Included or BYOL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669808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3750FC-572C-4EC0-BECF-9E6416DB7ED5}"/>
              </a:ext>
            </a:extLst>
          </p:cNvPr>
          <p:cNvSpPr/>
          <p:nvPr/>
        </p:nvSpPr>
        <p:spPr>
          <a:xfrm>
            <a:off x="596129" y="1387950"/>
            <a:ext cx="4528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400" dirty="0">
                <a:solidFill>
                  <a:schemeClr val="accent5"/>
                </a:solidFill>
              </a:rPr>
              <a:t>RESOURCES / Business model </a:t>
            </a:r>
          </a:p>
        </p:txBody>
      </p:sp>
    </p:spTree>
    <p:extLst>
      <p:ext uri="{BB962C8B-B14F-4D97-AF65-F5344CB8AC3E}">
        <p14:creationId xmlns:p14="http://schemas.microsoft.com/office/powerpoint/2010/main" xmlns="" val="3553718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7BDFD-0B58-4850-BE67-B818D7BF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29" y="218114"/>
            <a:ext cx="9905998" cy="1298196"/>
          </a:xfrm>
        </p:spPr>
        <p:txBody>
          <a:bodyPr/>
          <a:lstStyle/>
          <a:p>
            <a:r>
              <a:rPr lang="en-NZ" dirty="0"/>
              <a:t>Azure SQL Database Feature comparisons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6F6AFCCE-E7E6-4A19-A425-23C1E1089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0099218"/>
              </p:ext>
            </p:extLst>
          </p:nvPr>
        </p:nvGraphicFramePr>
        <p:xfrm>
          <a:off x="708952" y="1968317"/>
          <a:ext cx="10879667" cy="4514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481">
                  <a:extLst>
                    <a:ext uri="{9D8B030D-6E8A-4147-A177-3AD203B41FA5}">
                      <a16:colId xmlns:a16="http://schemas.microsoft.com/office/drawing/2014/main" xmlns="" val="4074186532"/>
                    </a:ext>
                  </a:extLst>
                </a:gridCol>
                <a:gridCol w="2062065">
                  <a:extLst>
                    <a:ext uri="{9D8B030D-6E8A-4147-A177-3AD203B41FA5}">
                      <a16:colId xmlns:a16="http://schemas.microsoft.com/office/drawing/2014/main" xmlns="" val="3705364940"/>
                    </a:ext>
                  </a:extLst>
                </a:gridCol>
                <a:gridCol w="3620278">
                  <a:extLst>
                    <a:ext uri="{9D8B030D-6E8A-4147-A177-3AD203B41FA5}">
                      <a16:colId xmlns:a16="http://schemas.microsoft.com/office/drawing/2014/main" xmlns="" val="91536063"/>
                    </a:ext>
                  </a:extLst>
                </a:gridCol>
                <a:gridCol w="2817843">
                  <a:extLst>
                    <a:ext uri="{9D8B030D-6E8A-4147-A177-3AD203B41FA5}">
                      <a16:colId xmlns:a16="http://schemas.microsoft.com/office/drawing/2014/main" xmlns="" val="2527132050"/>
                    </a:ext>
                  </a:extLst>
                </a:gridCol>
              </a:tblGrid>
              <a:tr h="837246">
                <a:tc>
                  <a:txBody>
                    <a:bodyPr/>
                    <a:lstStyle/>
                    <a:p>
                      <a:pPr algn="l"/>
                      <a:r>
                        <a:rPr lang="en-NZ" sz="2000" b="1" dirty="0">
                          <a:solidFill>
                            <a:schemeClr val="tx1"/>
                          </a:solidFill>
                        </a:rPr>
                        <a:t>Features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Azure SQL DB Single/Elastic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Azure SQL DB Managed Instance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SQL Server on Azure VM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1536862"/>
                  </a:ext>
                </a:extLst>
              </a:tr>
              <a:tr h="599206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HA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Built-in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Built-in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User managed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99227584"/>
                  </a:ext>
                </a:extLst>
              </a:tr>
              <a:tr h="599206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Availability SLA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99.99%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99.99%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99.99%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75079814"/>
                  </a:ext>
                </a:extLst>
              </a:tr>
              <a:tr h="599206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Automatic backups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Options available to configure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30915622"/>
                  </a:ext>
                </a:extLst>
              </a:tr>
              <a:tr h="599206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Point in time restore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6698089"/>
                  </a:ext>
                </a:extLst>
              </a:tr>
              <a:tr h="599206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Backup retention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35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7 days (Before GA of the service)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Depends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33219856"/>
                  </a:ext>
                </a:extLst>
              </a:tr>
              <a:tr h="599206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Geo-replication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 (Before GA of the service)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Yes, user managed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404313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3750FC-572C-4EC0-BECF-9E6416DB7ED5}"/>
              </a:ext>
            </a:extLst>
          </p:cNvPr>
          <p:cNvSpPr/>
          <p:nvPr/>
        </p:nvSpPr>
        <p:spPr>
          <a:xfrm>
            <a:off x="596129" y="1387950"/>
            <a:ext cx="5660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400" dirty="0">
                <a:solidFill>
                  <a:schemeClr val="accent5"/>
                </a:solidFill>
              </a:rPr>
              <a:t>RESOURCES / Business continuity / DR</a:t>
            </a:r>
          </a:p>
        </p:txBody>
      </p:sp>
    </p:spTree>
    <p:extLst>
      <p:ext uri="{BB962C8B-B14F-4D97-AF65-F5344CB8AC3E}">
        <p14:creationId xmlns:p14="http://schemas.microsoft.com/office/powerpoint/2010/main" xmlns="" val="4608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7BDFD-0B58-4850-BE67-B818D7BF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29" y="218114"/>
            <a:ext cx="9905998" cy="1298196"/>
          </a:xfrm>
        </p:spPr>
        <p:txBody>
          <a:bodyPr/>
          <a:lstStyle/>
          <a:p>
            <a:r>
              <a:rPr lang="en-NZ" dirty="0"/>
              <a:t>Azure SQL Database Feature comparisons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6F6AFCCE-E7E6-4A19-A425-23C1E1089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1889337"/>
              </p:ext>
            </p:extLst>
          </p:nvPr>
        </p:nvGraphicFramePr>
        <p:xfrm>
          <a:off x="708952" y="1968317"/>
          <a:ext cx="10879667" cy="455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481">
                  <a:extLst>
                    <a:ext uri="{9D8B030D-6E8A-4147-A177-3AD203B41FA5}">
                      <a16:colId xmlns:a16="http://schemas.microsoft.com/office/drawing/2014/main" xmlns="" val="4074186532"/>
                    </a:ext>
                  </a:extLst>
                </a:gridCol>
                <a:gridCol w="2593910">
                  <a:extLst>
                    <a:ext uri="{9D8B030D-6E8A-4147-A177-3AD203B41FA5}">
                      <a16:colId xmlns:a16="http://schemas.microsoft.com/office/drawing/2014/main" xmlns="" val="3705364940"/>
                    </a:ext>
                  </a:extLst>
                </a:gridCol>
                <a:gridCol w="3769567">
                  <a:extLst>
                    <a:ext uri="{9D8B030D-6E8A-4147-A177-3AD203B41FA5}">
                      <a16:colId xmlns:a16="http://schemas.microsoft.com/office/drawing/2014/main" xmlns="" val="91536063"/>
                    </a:ext>
                  </a:extLst>
                </a:gridCol>
                <a:gridCol w="2136709">
                  <a:extLst>
                    <a:ext uri="{9D8B030D-6E8A-4147-A177-3AD203B41FA5}">
                      <a16:colId xmlns:a16="http://schemas.microsoft.com/office/drawing/2014/main" xmlns="" val="2527132050"/>
                    </a:ext>
                  </a:extLst>
                </a:gridCol>
              </a:tblGrid>
              <a:tr h="837246">
                <a:tc>
                  <a:txBody>
                    <a:bodyPr/>
                    <a:lstStyle/>
                    <a:p>
                      <a:pPr algn="l"/>
                      <a:r>
                        <a:rPr lang="en-NZ" sz="2000" b="1" dirty="0">
                          <a:solidFill>
                            <a:schemeClr val="tx1"/>
                          </a:solidFill>
                        </a:rPr>
                        <a:t>Features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Azure SQL DB Single/Elastic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Azure SQL DB Managed Instance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SQL Server on Azure VM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1536862"/>
                  </a:ext>
                </a:extLst>
              </a:tr>
              <a:tr h="599206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Native backup/restore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No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99227584"/>
                  </a:ext>
                </a:extLst>
              </a:tr>
              <a:tr h="599206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Cross-DB Transactions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Partially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75079814"/>
                  </a:ext>
                </a:extLst>
              </a:tr>
              <a:tr h="599206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SQL Agent 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No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30915622"/>
                  </a:ext>
                </a:extLst>
              </a:tr>
              <a:tr h="599206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Database mail 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No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6698089"/>
                  </a:ext>
                </a:extLst>
              </a:tr>
              <a:tr h="599206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Encryption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TDE/Always Encrypted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TDE/Always Encrypted (Before GA of the service)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33219856"/>
                  </a:ext>
                </a:extLst>
              </a:tr>
              <a:tr h="599206">
                <a:tc>
                  <a:txBody>
                    <a:bodyPr/>
                    <a:lstStyle/>
                    <a:p>
                      <a:r>
                        <a:rPr lang="en-NZ" b="1" dirty="0" err="1">
                          <a:solidFill>
                            <a:schemeClr val="tx1"/>
                          </a:solidFill>
                        </a:rPr>
                        <a:t>Filestream</a:t>
                      </a:r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NZ" b="1" dirty="0" err="1">
                          <a:solidFill>
                            <a:schemeClr val="tx1"/>
                          </a:solidFill>
                        </a:rPr>
                        <a:t>filetable</a:t>
                      </a:r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No (To be considered post-GA)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404313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3750FC-572C-4EC0-BECF-9E6416DB7ED5}"/>
              </a:ext>
            </a:extLst>
          </p:cNvPr>
          <p:cNvSpPr/>
          <p:nvPr/>
        </p:nvSpPr>
        <p:spPr>
          <a:xfrm>
            <a:off x="596129" y="1387950"/>
            <a:ext cx="5121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400" dirty="0">
                <a:solidFill>
                  <a:schemeClr val="accent5"/>
                </a:solidFill>
              </a:rPr>
              <a:t>RESOURCES / Server surface area</a:t>
            </a:r>
          </a:p>
        </p:txBody>
      </p:sp>
    </p:spTree>
    <p:extLst>
      <p:ext uri="{BB962C8B-B14F-4D97-AF65-F5344CB8AC3E}">
        <p14:creationId xmlns:p14="http://schemas.microsoft.com/office/powerpoint/2010/main" xmlns="" val="67104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7BDFD-0B58-4850-BE67-B818D7BF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29" y="218114"/>
            <a:ext cx="9905998" cy="1298196"/>
          </a:xfrm>
        </p:spPr>
        <p:txBody>
          <a:bodyPr/>
          <a:lstStyle/>
          <a:p>
            <a:r>
              <a:rPr lang="en-NZ" dirty="0"/>
              <a:t>Azure SQL Database Feature comparisons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6F6AFCCE-E7E6-4A19-A425-23C1E1089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653288"/>
              </p:ext>
            </p:extLst>
          </p:nvPr>
        </p:nvGraphicFramePr>
        <p:xfrm>
          <a:off x="708952" y="1968317"/>
          <a:ext cx="10879667" cy="331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481">
                  <a:extLst>
                    <a:ext uri="{9D8B030D-6E8A-4147-A177-3AD203B41FA5}">
                      <a16:colId xmlns:a16="http://schemas.microsoft.com/office/drawing/2014/main" xmlns="" val="4074186532"/>
                    </a:ext>
                  </a:extLst>
                </a:gridCol>
                <a:gridCol w="2593910">
                  <a:extLst>
                    <a:ext uri="{9D8B030D-6E8A-4147-A177-3AD203B41FA5}">
                      <a16:colId xmlns:a16="http://schemas.microsoft.com/office/drawing/2014/main" xmlns="" val="3705364940"/>
                    </a:ext>
                  </a:extLst>
                </a:gridCol>
                <a:gridCol w="3769567">
                  <a:extLst>
                    <a:ext uri="{9D8B030D-6E8A-4147-A177-3AD203B41FA5}">
                      <a16:colId xmlns:a16="http://schemas.microsoft.com/office/drawing/2014/main" xmlns="" val="91536063"/>
                    </a:ext>
                  </a:extLst>
                </a:gridCol>
                <a:gridCol w="2136709">
                  <a:extLst>
                    <a:ext uri="{9D8B030D-6E8A-4147-A177-3AD203B41FA5}">
                      <a16:colId xmlns:a16="http://schemas.microsoft.com/office/drawing/2014/main" xmlns="" val="2527132050"/>
                    </a:ext>
                  </a:extLst>
                </a:gridCol>
              </a:tblGrid>
              <a:tr h="837246">
                <a:tc>
                  <a:txBody>
                    <a:bodyPr/>
                    <a:lstStyle/>
                    <a:p>
                      <a:pPr algn="l"/>
                      <a:r>
                        <a:rPr lang="en-NZ" sz="2000" b="1" dirty="0">
                          <a:solidFill>
                            <a:schemeClr val="tx1"/>
                          </a:solidFill>
                        </a:rPr>
                        <a:t>Features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Azure SQL DB Single/Elastic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Azure SQL DB Managed Instance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SQL Server on Azure VM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1536862"/>
                  </a:ext>
                </a:extLst>
              </a:tr>
              <a:tr h="599206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Automatic tuning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 (Before GA of the service)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Partial (plan corrections)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99227584"/>
                  </a:ext>
                </a:extLst>
              </a:tr>
              <a:tr h="599206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Threat detection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 (Before GA of the service)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75079814"/>
                  </a:ext>
                </a:extLst>
              </a:tr>
              <a:tr h="599206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Vulnerability Assessment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No (To be considered post-GA)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30915622"/>
                  </a:ext>
                </a:extLst>
              </a:tr>
              <a:tr h="599206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Intelligent Insights 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Yes (Before GA of the service)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669808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3750FC-572C-4EC0-BECF-9E6416DB7ED5}"/>
              </a:ext>
            </a:extLst>
          </p:cNvPr>
          <p:cNvSpPr/>
          <p:nvPr/>
        </p:nvSpPr>
        <p:spPr>
          <a:xfrm>
            <a:off x="596129" y="1387950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400" dirty="0">
                <a:solidFill>
                  <a:schemeClr val="accent5"/>
                </a:solidFill>
              </a:rPr>
              <a:t>RESOURCES / Built-in intelligence</a:t>
            </a:r>
          </a:p>
        </p:txBody>
      </p:sp>
    </p:spTree>
    <p:extLst>
      <p:ext uri="{BB962C8B-B14F-4D97-AF65-F5344CB8AC3E}">
        <p14:creationId xmlns:p14="http://schemas.microsoft.com/office/powerpoint/2010/main" xmlns="" val="4224883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7BDFD-0B58-4850-BE67-B818D7BF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29" y="218114"/>
            <a:ext cx="9905998" cy="1298196"/>
          </a:xfrm>
        </p:spPr>
        <p:txBody>
          <a:bodyPr/>
          <a:lstStyle/>
          <a:p>
            <a:r>
              <a:rPr lang="en-NZ" dirty="0"/>
              <a:t>Azure SQL Database Feature comparisons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6F6AFCCE-E7E6-4A19-A425-23C1E1089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3663724"/>
              </p:ext>
            </p:extLst>
          </p:nvPr>
        </p:nvGraphicFramePr>
        <p:xfrm>
          <a:off x="693489" y="1970914"/>
          <a:ext cx="10861007" cy="417817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390891">
                  <a:extLst>
                    <a:ext uri="{9D8B030D-6E8A-4147-A177-3AD203B41FA5}">
                      <a16:colId xmlns:a16="http://schemas.microsoft.com/office/drawing/2014/main" xmlns="" val="4074186532"/>
                    </a:ext>
                  </a:extLst>
                </a:gridCol>
                <a:gridCol w="1884784">
                  <a:extLst>
                    <a:ext uri="{9D8B030D-6E8A-4147-A177-3AD203B41FA5}">
                      <a16:colId xmlns:a16="http://schemas.microsoft.com/office/drawing/2014/main" xmlns="" val="3705364940"/>
                    </a:ext>
                  </a:extLst>
                </a:gridCol>
                <a:gridCol w="6585332">
                  <a:extLst>
                    <a:ext uri="{9D8B030D-6E8A-4147-A177-3AD203B41FA5}">
                      <a16:colId xmlns:a16="http://schemas.microsoft.com/office/drawing/2014/main" xmlns="" val="91536063"/>
                    </a:ext>
                  </a:extLst>
                </a:gridCol>
              </a:tblGrid>
              <a:tr h="612017">
                <a:tc>
                  <a:txBody>
                    <a:bodyPr/>
                    <a:lstStyle/>
                    <a:p>
                      <a:pPr algn="l"/>
                      <a:endParaRPr lang="en-NZ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Tier 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Description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1536862"/>
                  </a:ext>
                </a:extLst>
              </a:tr>
              <a:tr h="267366">
                <a:tc rowSpan="3"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Azure SQL Database (Single)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Basic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Non-production workloads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99227584"/>
                  </a:ext>
                </a:extLst>
              </a:tr>
              <a:tr h="267366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Standard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Moderate workloads with moderate availability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8819104"/>
                  </a:ext>
                </a:extLst>
              </a:tr>
              <a:tr h="266568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Premium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High transaction workloads with high availability requirements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73256578"/>
                  </a:ext>
                </a:extLst>
              </a:tr>
              <a:tr h="267366">
                <a:tc rowSpan="3"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Azure SQL Database (Elastic Pools) 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Basic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Non-production workloads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75079814"/>
                  </a:ext>
                </a:extLst>
              </a:tr>
              <a:tr h="267366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Standard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Moderate workloads with moderate availability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3189124"/>
                  </a:ext>
                </a:extLst>
              </a:tr>
              <a:tr h="266568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Premium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High transaction workloads with high availability requirements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28880688"/>
                  </a:ext>
                </a:extLst>
              </a:tr>
              <a:tr h="499904">
                <a:tc rowSpan="2"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Azure SQL Database Managed Instance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General Purpose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Moderate workloads with moderate availability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30915622"/>
                  </a:ext>
                </a:extLst>
              </a:tr>
              <a:tr h="266568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Business Critical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High transaction workloads with high availability requirements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53755936"/>
                  </a:ext>
                </a:extLst>
              </a:tr>
              <a:tr h="506478"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SQL Server on Azure IaaS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Varies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Dependent upon Virtual Machine sizing, redundancy and resiliency considerations.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669808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3750FC-572C-4EC0-BECF-9E6416DB7ED5}"/>
              </a:ext>
            </a:extLst>
          </p:cNvPr>
          <p:cNvSpPr/>
          <p:nvPr/>
        </p:nvSpPr>
        <p:spPr>
          <a:xfrm>
            <a:off x="596129" y="1387950"/>
            <a:ext cx="5194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400" dirty="0">
                <a:solidFill>
                  <a:schemeClr val="accent5"/>
                </a:solidFill>
              </a:rPr>
              <a:t>RESOURCES / Cost Considerations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47262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52F84-ACA0-4565-B27D-1B3678DE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12" y="628260"/>
            <a:ext cx="12005388" cy="5231364"/>
          </a:xfrm>
        </p:spPr>
        <p:txBody>
          <a:bodyPr>
            <a:normAutofit/>
          </a:bodyPr>
          <a:lstStyle/>
          <a:p>
            <a:pPr algn="ctr"/>
            <a:r>
              <a:rPr lang="en-NZ" sz="4400" dirty="0"/>
              <a:t>Azure SQL Database </a:t>
            </a:r>
            <a:br>
              <a:rPr lang="en-NZ" sz="4400" dirty="0"/>
            </a:br>
            <a:r>
              <a:rPr lang="en-NZ" sz="4400" dirty="0"/>
              <a:t>- </a:t>
            </a:r>
            <a:r>
              <a:rPr lang="en-NZ" sz="4400"/>
              <a:t>Single Database LIVE </a:t>
            </a:r>
            <a:r>
              <a:rPr lang="en-NZ" sz="4400" dirty="0"/>
              <a:t>example -</a:t>
            </a:r>
            <a:br>
              <a:rPr lang="en-NZ" sz="4400" dirty="0"/>
            </a:br>
            <a:r>
              <a:rPr lang="en-NZ" sz="1800" dirty="0">
                <a:solidFill>
                  <a:schemeClr val="accent5"/>
                </a:solidFill>
              </a:rPr>
              <a:t>Database Migration Service (DMS),  Data Migration Assistant (DMA), BACPAC export/import</a:t>
            </a:r>
            <a:r>
              <a:rPr lang="en-NZ" sz="4400" dirty="0"/>
              <a:t/>
            </a:r>
            <a:br>
              <a:rPr lang="en-NZ" sz="4400" dirty="0"/>
            </a:b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xmlns="" val="464303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6D57E-A6BC-49E0-8D52-73C937DF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64974"/>
          </a:xfrm>
        </p:spPr>
        <p:txBody>
          <a:bodyPr/>
          <a:lstStyle/>
          <a:p>
            <a:r>
              <a:rPr lang="en-NZ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7107E6-9927-4711-A5DA-8EB94BD0B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74574"/>
            <a:ext cx="9905998" cy="4611757"/>
          </a:xfrm>
        </p:spPr>
        <p:txBody>
          <a:bodyPr>
            <a:normAutofit/>
          </a:bodyPr>
          <a:lstStyle/>
          <a:p>
            <a:r>
              <a:rPr lang="en-NZ" dirty="0">
                <a:hlinkClick r:id="rId2"/>
              </a:rPr>
              <a:t>Choosing your database migration path to Azure</a:t>
            </a:r>
            <a:endParaRPr lang="en-NZ" dirty="0">
              <a:effectLst/>
              <a:hlinkClick r:id="rId3"/>
            </a:endParaRPr>
          </a:p>
          <a:p>
            <a:r>
              <a:rPr lang="en-NZ" dirty="0">
                <a:effectLst/>
                <a:hlinkClick r:id="rId3"/>
              </a:rPr>
              <a:t>Azure SQL Database Documentation</a:t>
            </a:r>
            <a:endParaRPr lang="en-NZ" dirty="0">
              <a:effectLst/>
            </a:endParaRPr>
          </a:p>
          <a:p>
            <a:r>
              <a:rPr lang="en-NZ" dirty="0" err="1">
                <a:effectLst/>
                <a:hlinkClick r:id="rId4"/>
              </a:rPr>
              <a:t>vCore</a:t>
            </a:r>
            <a:r>
              <a:rPr lang="en-NZ" dirty="0">
                <a:effectLst/>
                <a:hlinkClick r:id="rId4"/>
              </a:rPr>
              <a:t>-based resource limits</a:t>
            </a:r>
            <a:r>
              <a:rPr lang="en-NZ" dirty="0">
                <a:effectLst/>
              </a:rPr>
              <a:t> </a:t>
            </a:r>
          </a:p>
          <a:p>
            <a:r>
              <a:rPr lang="en-NZ" dirty="0">
                <a:hlinkClick r:id="rId3"/>
              </a:rPr>
              <a:t>DTU-based resources limits</a:t>
            </a:r>
            <a:endParaRPr lang="en-NZ" dirty="0"/>
          </a:p>
          <a:p>
            <a:r>
              <a:rPr lang="en-NZ" dirty="0">
                <a:hlinkClick r:id="rId5"/>
              </a:rPr>
              <a:t>Azure SQL Database DTU Calculator</a:t>
            </a:r>
            <a:endParaRPr lang="en-NZ" dirty="0"/>
          </a:p>
          <a:p>
            <a:r>
              <a:rPr lang="en-NZ" dirty="0">
                <a:hlinkClick r:id="rId6"/>
              </a:rPr>
              <a:t>Database Migration Guide</a:t>
            </a:r>
            <a:endParaRPr lang="en-NZ" dirty="0"/>
          </a:p>
          <a:p>
            <a:r>
              <a:rPr lang="en-NZ" dirty="0">
                <a:hlinkClick r:id="rId7"/>
              </a:rPr>
              <a:t>Microsoft Assessment &amp; Planning (MAP) Toolkit</a:t>
            </a:r>
            <a:endParaRPr lang="en-NZ" dirty="0"/>
          </a:p>
          <a:p>
            <a:r>
              <a:rPr lang="en-NZ" dirty="0">
                <a:hlinkClick r:id="rId8"/>
              </a:rPr>
              <a:t>Data Migration Assistant (DMA)</a:t>
            </a:r>
            <a:endParaRPr lang="en-NZ" dirty="0"/>
          </a:p>
          <a:p>
            <a:r>
              <a:rPr lang="en-NZ" dirty="0">
                <a:effectLst/>
                <a:hlinkClick r:id="rId9"/>
              </a:rPr>
              <a:t>Azure Database Migration Service</a:t>
            </a:r>
            <a:endParaRPr lang="en-NZ" dirty="0">
              <a:effectLst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226367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7BDFD-0B58-4850-BE67-B818D7BF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29" y="218114"/>
            <a:ext cx="9905998" cy="1298196"/>
          </a:xfrm>
        </p:spPr>
        <p:txBody>
          <a:bodyPr/>
          <a:lstStyle/>
          <a:p>
            <a:r>
              <a:rPr lang="en-NZ" dirty="0"/>
              <a:t>SQL Migration Roadmap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548C294-AE1E-4765-AD99-B403CDE10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129" y="1429142"/>
            <a:ext cx="10921955" cy="2312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ED32C37-264C-4A5C-B12B-FB0CC0D1D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3634499"/>
              </p:ext>
            </p:extLst>
          </p:nvPr>
        </p:nvGraphicFramePr>
        <p:xfrm>
          <a:off x="596129" y="3828658"/>
          <a:ext cx="10921955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391">
                  <a:extLst>
                    <a:ext uri="{9D8B030D-6E8A-4147-A177-3AD203B41FA5}">
                      <a16:colId xmlns:a16="http://schemas.microsoft.com/office/drawing/2014/main" xmlns="" val="278791930"/>
                    </a:ext>
                  </a:extLst>
                </a:gridCol>
                <a:gridCol w="2184391">
                  <a:extLst>
                    <a:ext uri="{9D8B030D-6E8A-4147-A177-3AD203B41FA5}">
                      <a16:colId xmlns:a16="http://schemas.microsoft.com/office/drawing/2014/main" xmlns="" val="996536570"/>
                    </a:ext>
                  </a:extLst>
                </a:gridCol>
                <a:gridCol w="2184391">
                  <a:extLst>
                    <a:ext uri="{9D8B030D-6E8A-4147-A177-3AD203B41FA5}">
                      <a16:colId xmlns:a16="http://schemas.microsoft.com/office/drawing/2014/main" xmlns="" val="2836672333"/>
                    </a:ext>
                  </a:extLst>
                </a:gridCol>
                <a:gridCol w="2184391">
                  <a:extLst>
                    <a:ext uri="{9D8B030D-6E8A-4147-A177-3AD203B41FA5}">
                      <a16:colId xmlns:a16="http://schemas.microsoft.com/office/drawing/2014/main" xmlns="" val="3518436022"/>
                    </a:ext>
                  </a:extLst>
                </a:gridCol>
                <a:gridCol w="2184391">
                  <a:extLst>
                    <a:ext uri="{9D8B030D-6E8A-4147-A177-3AD203B41FA5}">
                      <a16:colId xmlns:a16="http://schemas.microsoft.com/office/drawing/2014/main" xmlns="" val="2952508791"/>
                    </a:ext>
                  </a:extLst>
                </a:gridCol>
              </a:tblGrid>
              <a:tr h="2588920">
                <a:tc>
                  <a:txBody>
                    <a:bodyPr/>
                    <a:lstStyle/>
                    <a:p>
                      <a:r>
                        <a:rPr lang="en-NZ" sz="1200" b="0" dirty="0">
                          <a:solidFill>
                            <a:schemeClr val="accent5"/>
                          </a:solidFill>
                        </a:rPr>
                        <a:t>Description:</a:t>
                      </a:r>
                    </a:p>
                    <a:p>
                      <a:r>
                        <a:rPr lang="en-NZ" sz="1200" b="0" dirty="0"/>
                        <a:t>On premises inventory, dependencies</a:t>
                      </a:r>
                    </a:p>
                    <a:p>
                      <a:endParaRPr lang="en-NZ" sz="1200" b="0" dirty="0"/>
                    </a:p>
                    <a:p>
                      <a:r>
                        <a:rPr lang="en-NZ" sz="1200" b="0" dirty="0">
                          <a:solidFill>
                            <a:schemeClr val="accent5"/>
                          </a:solidFill>
                        </a:rPr>
                        <a:t>Tools:</a:t>
                      </a:r>
                    </a:p>
                    <a:p>
                      <a:r>
                        <a:rPr lang="en-NZ" sz="1200" b="0" dirty="0"/>
                        <a:t>Database Migration Guide, </a:t>
                      </a:r>
                    </a:p>
                    <a:p>
                      <a:r>
                        <a:rPr lang="en-NZ" sz="1200" b="0" dirty="0"/>
                        <a:t>Microsoft Assessment &amp; Planning (MAP) Toolkit,</a:t>
                      </a:r>
                    </a:p>
                    <a:p>
                      <a:r>
                        <a:rPr lang="en-NZ" sz="1200" b="0" dirty="0"/>
                        <a:t>Data Migration Assistant (DMA)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b="0" dirty="0">
                          <a:solidFill>
                            <a:schemeClr val="accent5"/>
                          </a:solidFill>
                        </a:rPr>
                        <a:t>Description:</a:t>
                      </a:r>
                    </a:p>
                    <a:p>
                      <a:r>
                        <a:rPr lang="en-NZ" sz="1200" b="0" dirty="0"/>
                        <a:t>Blockers, Features, Workloads (continuous migrations),  Workload criteria (Requirements, Downtime, DR, Custom workloads)</a:t>
                      </a:r>
                    </a:p>
                    <a:p>
                      <a:endParaRPr lang="en-NZ" sz="1200" b="0" dirty="0"/>
                    </a:p>
                    <a:p>
                      <a:r>
                        <a:rPr lang="en-NZ" sz="1200" b="0" dirty="0">
                          <a:solidFill>
                            <a:schemeClr val="accent5"/>
                          </a:solidFill>
                        </a:rPr>
                        <a:t>Tools:</a:t>
                      </a:r>
                    </a:p>
                    <a:p>
                      <a:r>
                        <a:rPr lang="en-NZ" sz="1200" b="0" dirty="0"/>
                        <a:t>Data Migration Assistant (DMA)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b="0" dirty="0">
                          <a:solidFill>
                            <a:schemeClr val="accent5"/>
                          </a:solidFill>
                        </a:rPr>
                        <a:t>Description:</a:t>
                      </a:r>
                    </a:p>
                    <a:p>
                      <a:r>
                        <a:rPr lang="en-NZ" sz="1200" b="0" dirty="0"/>
                        <a:t>Target platform,</a:t>
                      </a:r>
                    </a:p>
                    <a:p>
                      <a:r>
                        <a:rPr lang="en-NZ" sz="1200" b="0" dirty="0"/>
                        <a:t>PaaS (Single Database, Elastic Pools, Managed Instances),  IaaS</a:t>
                      </a:r>
                    </a:p>
                    <a:p>
                      <a:endParaRPr lang="en-NZ" sz="1200" b="0" dirty="0">
                        <a:solidFill>
                          <a:schemeClr val="accent5"/>
                        </a:solidFill>
                      </a:endParaRPr>
                    </a:p>
                    <a:p>
                      <a:r>
                        <a:rPr lang="en-NZ" sz="1200" b="0" dirty="0">
                          <a:solidFill>
                            <a:schemeClr val="accent5"/>
                          </a:solidFill>
                        </a:rPr>
                        <a:t>Tools:</a:t>
                      </a:r>
                    </a:p>
                    <a:p>
                      <a:r>
                        <a:rPr lang="en-NZ" sz="1200" b="0" dirty="0"/>
                        <a:t>Transaction replication,</a:t>
                      </a:r>
                    </a:p>
                    <a:p>
                      <a:r>
                        <a:rPr lang="en-NZ" sz="1200" b="0" dirty="0"/>
                        <a:t>Database Migration Service (DMS), </a:t>
                      </a:r>
                    </a:p>
                    <a:p>
                      <a:r>
                        <a:rPr lang="en-NZ" sz="1200" b="0" dirty="0"/>
                        <a:t>Data Migration Assistant (DMA),</a:t>
                      </a:r>
                    </a:p>
                    <a:p>
                      <a:r>
                        <a:rPr lang="en-NZ" sz="1200" b="0" dirty="0"/>
                        <a:t>BACPAC export/import,</a:t>
                      </a:r>
                    </a:p>
                    <a:p>
                      <a:r>
                        <a:rPr lang="en-NZ" sz="1200" b="0" dirty="0"/>
                        <a:t>Azure Site Recovery</a:t>
                      </a:r>
                      <a:endParaRPr lang="en-NZ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b="0" dirty="0">
                          <a:solidFill>
                            <a:schemeClr val="accent5"/>
                          </a:solidFill>
                        </a:rPr>
                        <a:t>Description:</a:t>
                      </a:r>
                    </a:p>
                    <a:p>
                      <a:r>
                        <a:rPr lang="en-NZ" sz="1200" b="0" dirty="0"/>
                        <a:t>DB Schemas, Versions,  New Features, Workload, Service Level, Latency</a:t>
                      </a:r>
                    </a:p>
                    <a:p>
                      <a:endParaRPr lang="en-NZ" sz="1200" b="0" dirty="0">
                        <a:solidFill>
                          <a:schemeClr val="accent5"/>
                        </a:solidFill>
                      </a:endParaRPr>
                    </a:p>
                    <a:p>
                      <a:endParaRPr lang="en-NZ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200" b="0" dirty="0">
                          <a:solidFill>
                            <a:schemeClr val="accent5"/>
                          </a:solidFill>
                        </a:rPr>
                        <a:t>Description:</a:t>
                      </a:r>
                    </a:p>
                    <a:p>
                      <a:r>
                        <a:rPr lang="en-NZ" sz="1200" b="0" dirty="0"/>
                        <a:t>Maintenance windows, Prioritize, Test migration</a:t>
                      </a:r>
                    </a:p>
                    <a:p>
                      <a:endParaRPr lang="en-NZ" sz="1200" b="0" dirty="0"/>
                    </a:p>
                    <a:p>
                      <a:r>
                        <a:rPr lang="en-NZ" sz="1200" b="0" dirty="0">
                          <a:solidFill>
                            <a:schemeClr val="accent5"/>
                          </a:solidFill>
                        </a:rPr>
                        <a:t>Tools:</a:t>
                      </a:r>
                    </a:p>
                    <a:p>
                      <a:r>
                        <a:rPr lang="en-NZ" sz="1200" b="0" dirty="0"/>
                        <a:t>Transactional Replication, </a:t>
                      </a:r>
                    </a:p>
                    <a:p>
                      <a:r>
                        <a:rPr lang="en-NZ" sz="1200" b="0" dirty="0"/>
                        <a:t>Data Migration Service (DMS),</a:t>
                      </a:r>
                    </a:p>
                    <a:p>
                      <a:r>
                        <a:rPr lang="en-NZ" sz="1200" b="0" dirty="0"/>
                        <a:t>Data Migration Assistant (DMA),</a:t>
                      </a:r>
                    </a:p>
                    <a:p>
                      <a:r>
                        <a:rPr lang="en-NZ" sz="1200" b="0" dirty="0"/>
                        <a:t>SSMS BACPAC export/import</a:t>
                      </a:r>
                    </a:p>
                    <a:p>
                      <a:endParaRPr lang="en-NZ" sz="1200" b="0" dirty="0"/>
                    </a:p>
                    <a:p>
                      <a:endParaRPr lang="en-NZ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022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5645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Up 6">
            <a:extLst>
              <a:ext uri="{FF2B5EF4-FFF2-40B4-BE49-F238E27FC236}">
                <a16:creationId xmlns:a16="http://schemas.microsoft.com/office/drawing/2014/main" xmlns="" id="{EDA282F9-3273-49A1-86BC-527ED2E93A0F}"/>
              </a:ext>
            </a:extLst>
          </p:cNvPr>
          <p:cNvSpPr/>
          <p:nvPr/>
        </p:nvSpPr>
        <p:spPr>
          <a:xfrm>
            <a:off x="1045029" y="3769478"/>
            <a:ext cx="1399592" cy="830511"/>
          </a:xfrm>
          <a:prstGeom prst="up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7BDFD-0B58-4850-BE67-B818D7BF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29" y="218114"/>
            <a:ext cx="9905998" cy="1298196"/>
          </a:xfrm>
        </p:spPr>
        <p:txBody>
          <a:bodyPr/>
          <a:lstStyle/>
          <a:p>
            <a:r>
              <a:rPr lang="en-NZ" dirty="0"/>
              <a:t>Initiate and discover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548C294-AE1E-4765-AD99-B403CDE10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129" y="1429142"/>
            <a:ext cx="10921955" cy="23123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4CBB704-C5E7-4090-8EFC-1A5125658CFB}"/>
              </a:ext>
            </a:extLst>
          </p:cNvPr>
          <p:cNvSpPr/>
          <p:nvPr/>
        </p:nvSpPr>
        <p:spPr>
          <a:xfrm>
            <a:off x="596128" y="4166315"/>
            <a:ext cx="10921955" cy="25250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200" dirty="0"/>
              <a:t>The first stage of the migration roadmap is Initiate and discover. In this first stage, we basically doing inventory of data and logical grouping.</a:t>
            </a:r>
          </a:p>
          <a:p>
            <a:endParaRPr lang="en-NZ" sz="1200" dirty="0"/>
          </a:p>
          <a:p>
            <a:r>
              <a:rPr lang="en-NZ" sz="1200" dirty="0">
                <a:solidFill>
                  <a:schemeClr val="accent5"/>
                </a:solidFill>
              </a:rPr>
              <a:t>The inventory of your data: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What data is available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Location of the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Size of the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Platforms</a:t>
            </a:r>
          </a:p>
          <a:p>
            <a:endParaRPr lang="en-NZ" sz="1200" dirty="0"/>
          </a:p>
          <a:p>
            <a:r>
              <a:rPr lang="en-NZ" sz="1200" dirty="0">
                <a:solidFill>
                  <a:schemeClr val="accent5"/>
                </a:solidFill>
              </a:rPr>
              <a:t>Logical grouping: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Application database dependencies (relationships)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Dependencies between different databases (what databases move together)</a:t>
            </a:r>
          </a:p>
          <a:p>
            <a:endParaRPr lang="en-NZ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F236A9-DB24-481B-8A87-DCBC508F3A73}"/>
              </a:ext>
            </a:extLst>
          </p:cNvPr>
          <p:cNvSpPr txBox="1"/>
          <p:nvPr/>
        </p:nvSpPr>
        <p:spPr>
          <a:xfrm>
            <a:off x="2528596" y="2470719"/>
            <a:ext cx="8989487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accent5"/>
                </a:solidFill>
              </a:rPr>
              <a:t>Tools:</a:t>
            </a:r>
          </a:p>
          <a:p>
            <a:r>
              <a:rPr lang="en-NZ" sz="1200" dirty="0"/>
              <a:t>Database Migration Guide - </a:t>
            </a:r>
            <a:r>
              <a:rPr lang="en-NZ" sz="1200" dirty="0">
                <a:solidFill>
                  <a:srgbClr val="0070C0"/>
                </a:solidFill>
                <a:hlinkClick r:id="rId3"/>
              </a:rPr>
              <a:t>https://datamigration.microsoft.com/</a:t>
            </a:r>
            <a:r>
              <a:rPr lang="en-NZ" sz="1200" dirty="0">
                <a:solidFill>
                  <a:srgbClr val="0070C0"/>
                </a:solidFill>
              </a:rPr>
              <a:t> </a:t>
            </a:r>
          </a:p>
          <a:p>
            <a:r>
              <a:rPr lang="en-NZ" sz="1200" dirty="0"/>
              <a:t>Microsoft Assessment &amp; Planning (MAP) Toolkit - </a:t>
            </a:r>
            <a:r>
              <a:rPr lang="en-NZ" sz="1200" dirty="0">
                <a:hlinkClick r:id="rId4"/>
              </a:rPr>
              <a:t>https://www.microsoft.com/en-us/download/details.aspx?id=7826</a:t>
            </a:r>
            <a:r>
              <a:rPr lang="en-NZ" sz="1200" dirty="0"/>
              <a:t> </a:t>
            </a:r>
          </a:p>
          <a:p>
            <a:r>
              <a:rPr lang="en-NZ" sz="1200" dirty="0"/>
              <a:t>Data Migration Assistant (DMA) - </a:t>
            </a:r>
            <a:r>
              <a:rPr lang="en-NZ" sz="1200" dirty="0">
                <a:hlinkClick r:id="rId5"/>
              </a:rPr>
              <a:t>https://blogs.msdn.microsoft.com/datamigration/dma/</a:t>
            </a:r>
            <a:r>
              <a:rPr lang="en-NZ" sz="1200" dirty="0"/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13E4EBE-060D-41DA-8EC9-B7BD903F19D5}"/>
              </a:ext>
            </a:extLst>
          </p:cNvPr>
          <p:cNvSpPr/>
          <p:nvPr/>
        </p:nvSpPr>
        <p:spPr>
          <a:xfrm>
            <a:off x="933061" y="1516310"/>
            <a:ext cx="1595535" cy="1912690"/>
          </a:xfrm>
          <a:prstGeom prst="roundRect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03895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Up 6">
            <a:extLst>
              <a:ext uri="{FF2B5EF4-FFF2-40B4-BE49-F238E27FC236}">
                <a16:creationId xmlns:a16="http://schemas.microsoft.com/office/drawing/2014/main" xmlns="" id="{EDA282F9-3273-49A1-86BC-527ED2E93A0F}"/>
              </a:ext>
            </a:extLst>
          </p:cNvPr>
          <p:cNvSpPr/>
          <p:nvPr/>
        </p:nvSpPr>
        <p:spPr>
          <a:xfrm>
            <a:off x="3177073" y="3760151"/>
            <a:ext cx="1399592" cy="830511"/>
          </a:xfrm>
          <a:prstGeom prst="up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7BDFD-0B58-4850-BE67-B818D7BF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29" y="218114"/>
            <a:ext cx="9905998" cy="1298196"/>
          </a:xfrm>
        </p:spPr>
        <p:txBody>
          <a:bodyPr/>
          <a:lstStyle/>
          <a:p>
            <a:r>
              <a:rPr lang="en-NZ" dirty="0"/>
              <a:t>ASSESSMENT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548C294-AE1E-4765-AD99-B403CDE10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129" y="1429142"/>
            <a:ext cx="10921955" cy="23123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4CBB704-C5E7-4090-8EFC-1A5125658CFB}"/>
              </a:ext>
            </a:extLst>
          </p:cNvPr>
          <p:cNvSpPr/>
          <p:nvPr/>
        </p:nvSpPr>
        <p:spPr>
          <a:xfrm>
            <a:off x="596128" y="4166315"/>
            <a:ext cx="10921955" cy="25250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200" dirty="0"/>
              <a:t>After we finished first stage we have our workloads, size, location and all that will be our input into the second phase, assessment</a:t>
            </a:r>
            <a:r>
              <a:rPr lang="en-NZ" sz="1200" dirty="0">
                <a:solidFill>
                  <a:schemeClr val="tx1"/>
                </a:solidFill>
              </a:rPr>
              <a:t>. The data will need to be compiled and analysed. </a:t>
            </a:r>
          </a:p>
          <a:p>
            <a:endParaRPr lang="en-NZ" sz="1200" dirty="0">
              <a:solidFill>
                <a:schemeClr val="accent5"/>
              </a:solidFill>
            </a:endParaRPr>
          </a:p>
          <a:p>
            <a:r>
              <a:rPr lang="en-NZ" sz="1200" dirty="0">
                <a:solidFill>
                  <a:schemeClr val="accent5"/>
                </a:solidFill>
              </a:rPr>
              <a:t>Assess workloads for migration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NZ" sz="1200" dirty="0"/>
              <a:t>On-premises applications administrative costs after migration (SaaS, IaaS)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NZ" sz="1200" dirty="0"/>
              <a:t>Using continuous migrations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NZ" sz="1200" dirty="0"/>
              <a:t>Severity of issues highlighted during the initiate and discover phase (Migration blockers, Breaking changes, Deprecated features)</a:t>
            </a:r>
          </a:p>
          <a:p>
            <a:r>
              <a:rPr lang="en-NZ" sz="1200" dirty="0">
                <a:solidFill>
                  <a:schemeClr val="accent5"/>
                </a:solidFill>
              </a:rPr>
              <a:t>Assess workload criteria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NZ" sz="1200" dirty="0"/>
              <a:t>Performance requirements (DTUs, </a:t>
            </a:r>
            <a:r>
              <a:rPr lang="en-NZ" sz="1200" dirty="0" err="1"/>
              <a:t>vCores</a:t>
            </a:r>
            <a:r>
              <a:rPr lang="en-NZ" sz="1200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NZ" sz="1200" dirty="0"/>
              <a:t>Compliance requirements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NZ" sz="1200" dirty="0"/>
              <a:t>Migration downtime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NZ" sz="1200" dirty="0"/>
              <a:t>Availability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NZ" sz="1200" dirty="0"/>
              <a:t>DR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F236A9-DB24-481B-8A87-DCBC508F3A73}"/>
              </a:ext>
            </a:extLst>
          </p:cNvPr>
          <p:cNvSpPr txBox="1"/>
          <p:nvPr/>
        </p:nvSpPr>
        <p:spPr>
          <a:xfrm>
            <a:off x="4693298" y="2214129"/>
            <a:ext cx="6824785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accent5"/>
                </a:solidFill>
              </a:rPr>
              <a:t>Tools:</a:t>
            </a:r>
          </a:p>
          <a:p>
            <a:r>
              <a:rPr lang="en-NZ" sz="1200" dirty="0"/>
              <a:t>Data Migration Assistant (DMA) - </a:t>
            </a:r>
            <a:r>
              <a:rPr lang="en-NZ" sz="1200" dirty="0">
                <a:hlinkClick r:id="rId3"/>
              </a:rPr>
              <a:t>https://blogs.msdn.microsoft.com/datamigration/dma/</a:t>
            </a:r>
            <a:endParaRPr lang="en-NZ" sz="1200" dirty="0"/>
          </a:p>
          <a:p>
            <a:endParaRPr lang="en-NZ" sz="1200" dirty="0"/>
          </a:p>
          <a:p>
            <a:r>
              <a:rPr lang="en-NZ" sz="1200" dirty="0">
                <a:solidFill>
                  <a:schemeClr val="accent5"/>
                </a:solidFill>
              </a:rPr>
              <a:t>Assess on-premises SQL Server instances migrating to Azure SQL Database</a:t>
            </a:r>
          </a:p>
          <a:p>
            <a:r>
              <a:rPr lang="en-NZ" sz="1200" dirty="0"/>
              <a:t>• Discover issues that can affect an upgrade to an on-premises SQL Server</a:t>
            </a:r>
          </a:p>
          <a:p>
            <a:r>
              <a:rPr lang="en-NZ" sz="1200" dirty="0"/>
              <a:t>• Discover new features in the target SQL Server platform</a:t>
            </a:r>
          </a:p>
          <a:p>
            <a:r>
              <a:rPr lang="en-NZ" sz="1200" dirty="0"/>
              <a:t>• Migrate an on-premises SQL Server instance to a modern SQL Server instance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13E4EBE-060D-41DA-8EC9-B7BD903F19D5}"/>
              </a:ext>
            </a:extLst>
          </p:cNvPr>
          <p:cNvSpPr/>
          <p:nvPr/>
        </p:nvSpPr>
        <p:spPr>
          <a:xfrm>
            <a:off x="3079102" y="1548908"/>
            <a:ext cx="1595535" cy="1912690"/>
          </a:xfrm>
          <a:prstGeom prst="roundRect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2934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Up 6">
            <a:extLst>
              <a:ext uri="{FF2B5EF4-FFF2-40B4-BE49-F238E27FC236}">
                <a16:creationId xmlns:a16="http://schemas.microsoft.com/office/drawing/2014/main" xmlns="" id="{EDA282F9-3273-49A1-86BC-527ED2E93A0F}"/>
              </a:ext>
            </a:extLst>
          </p:cNvPr>
          <p:cNvSpPr/>
          <p:nvPr/>
        </p:nvSpPr>
        <p:spPr>
          <a:xfrm>
            <a:off x="5312748" y="3768027"/>
            <a:ext cx="1399592" cy="830511"/>
          </a:xfrm>
          <a:prstGeom prst="up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7BDFD-0B58-4850-BE67-B818D7BF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29" y="218114"/>
            <a:ext cx="9905998" cy="1298196"/>
          </a:xfrm>
        </p:spPr>
        <p:txBody>
          <a:bodyPr/>
          <a:lstStyle/>
          <a:p>
            <a:r>
              <a:rPr lang="en-NZ" dirty="0"/>
              <a:t>ASSESSMENT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548C294-AE1E-4765-AD99-B403CDE10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129" y="1429142"/>
            <a:ext cx="10921955" cy="23123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4CBB704-C5E7-4090-8EFC-1A5125658CFB}"/>
              </a:ext>
            </a:extLst>
          </p:cNvPr>
          <p:cNvSpPr/>
          <p:nvPr/>
        </p:nvSpPr>
        <p:spPr>
          <a:xfrm>
            <a:off x="596128" y="4166315"/>
            <a:ext cx="10921955" cy="25250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200" dirty="0"/>
              <a:t>The third stage of the migration roadmap is plan. Really important stage, since you are making decision which platform you </a:t>
            </a:r>
            <a:r>
              <a:rPr lang="en-NZ" sz="1200" dirty="0" err="1"/>
              <a:t>gonna</a:t>
            </a:r>
            <a:r>
              <a:rPr lang="en-NZ" sz="1200" dirty="0"/>
              <a:t> use and how you </a:t>
            </a:r>
            <a:r>
              <a:rPr lang="en-NZ" sz="1200" dirty="0" err="1"/>
              <a:t>gonna</a:t>
            </a:r>
            <a:r>
              <a:rPr lang="en-NZ" sz="1200" dirty="0"/>
              <a:t> migrate data towards azure. </a:t>
            </a:r>
            <a:r>
              <a:rPr lang="en-NZ" sz="1200" dirty="0">
                <a:solidFill>
                  <a:schemeClr val="tx1"/>
                </a:solidFill>
              </a:rPr>
              <a:t>We have source and we understand our workload requirements, then now we can pick target location.</a:t>
            </a:r>
          </a:p>
          <a:p>
            <a:endParaRPr lang="en-NZ" sz="1200" dirty="0">
              <a:solidFill>
                <a:schemeClr val="tx1"/>
              </a:solidFill>
            </a:endParaRPr>
          </a:p>
          <a:p>
            <a:r>
              <a:rPr lang="en-NZ" sz="1200" dirty="0">
                <a:solidFill>
                  <a:schemeClr val="accent5"/>
                </a:solidFill>
              </a:rPr>
              <a:t>PaaS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NZ" sz="1200" dirty="0"/>
              <a:t>SQL Managed Instance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NZ" sz="1200" dirty="0"/>
              <a:t>Azure SQL Database (Single, Elastic Pool)</a:t>
            </a:r>
          </a:p>
          <a:p>
            <a:r>
              <a:rPr lang="en-NZ" sz="1200" dirty="0">
                <a:solidFill>
                  <a:schemeClr val="accent5"/>
                </a:solidFill>
              </a:rPr>
              <a:t>IaaS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NZ" sz="1200" dirty="0"/>
              <a:t>SQL Server VM</a:t>
            </a:r>
          </a:p>
          <a:p>
            <a:pPr lvl="1"/>
            <a:endParaRPr lang="en-NZ" sz="1200" dirty="0"/>
          </a:p>
          <a:p>
            <a:r>
              <a:rPr lang="en-NZ" sz="1200" dirty="0">
                <a:solidFill>
                  <a:schemeClr val="accent5"/>
                </a:solidFill>
              </a:rPr>
              <a:t>How to choose the right target platform: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/>
              <a:t>Usage Scenarios</a:t>
            </a:r>
            <a:endParaRPr lang="en-N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Features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Total Cost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F236A9-DB24-481B-8A87-DCBC508F3A73}"/>
              </a:ext>
            </a:extLst>
          </p:cNvPr>
          <p:cNvSpPr txBox="1"/>
          <p:nvPr/>
        </p:nvSpPr>
        <p:spPr>
          <a:xfrm>
            <a:off x="6810311" y="2213279"/>
            <a:ext cx="4707771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accent5"/>
                </a:solidFill>
              </a:rPr>
              <a:t>Tools:</a:t>
            </a:r>
          </a:p>
          <a:p>
            <a:r>
              <a:rPr lang="en-NZ" sz="1200" dirty="0"/>
              <a:t>Transaction replication,</a:t>
            </a:r>
          </a:p>
          <a:p>
            <a:r>
              <a:rPr lang="en-NZ" sz="1200" dirty="0"/>
              <a:t>Database Migration Service (DMS), </a:t>
            </a:r>
          </a:p>
          <a:p>
            <a:r>
              <a:rPr lang="en-NZ" sz="1200" dirty="0"/>
              <a:t>Data Migration Assistant (DMA),</a:t>
            </a:r>
          </a:p>
          <a:p>
            <a:r>
              <a:rPr lang="en-NZ" sz="1200" dirty="0"/>
              <a:t>BACPAC export/import,</a:t>
            </a:r>
          </a:p>
          <a:p>
            <a:r>
              <a:rPr lang="en-NZ" sz="1200" dirty="0"/>
              <a:t>Azure Site Recovery</a:t>
            </a:r>
            <a:endParaRPr lang="en-NZ" sz="1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13E4EBE-060D-41DA-8EC9-B7BD903F19D5}"/>
              </a:ext>
            </a:extLst>
          </p:cNvPr>
          <p:cNvSpPr/>
          <p:nvPr/>
        </p:nvSpPr>
        <p:spPr>
          <a:xfrm>
            <a:off x="5214777" y="1533517"/>
            <a:ext cx="1595535" cy="1912690"/>
          </a:xfrm>
          <a:prstGeom prst="roundRect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8020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7BDFD-0B58-4850-BE67-B818D7BF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29" y="218114"/>
            <a:ext cx="9905998" cy="1298196"/>
          </a:xfrm>
        </p:spPr>
        <p:txBody>
          <a:bodyPr/>
          <a:lstStyle/>
          <a:p>
            <a:r>
              <a:rPr lang="en-NZ" dirty="0"/>
              <a:t>PLAN – Target Platform Selection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6F6AFCCE-E7E6-4A19-A425-23C1E1089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9884782"/>
              </p:ext>
            </p:extLst>
          </p:nvPr>
        </p:nvGraphicFramePr>
        <p:xfrm>
          <a:off x="708952" y="1968317"/>
          <a:ext cx="11094271" cy="4672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3118">
                  <a:extLst>
                    <a:ext uri="{9D8B030D-6E8A-4147-A177-3AD203B41FA5}">
                      <a16:colId xmlns:a16="http://schemas.microsoft.com/office/drawing/2014/main" xmlns="" val="3705364940"/>
                    </a:ext>
                  </a:extLst>
                </a:gridCol>
                <a:gridCol w="4158629">
                  <a:extLst>
                    <a:ext uri="{9D8B030D-6E8A-4147-A177-3AD203B41FA5}">
                      <a16:colId xmlns:a16="http://schemas.microsoft.com/office/drawing/2014/main" xmlns="" val="91536063"/>
                    </a:ext>
                  </a:extLst>
                </a:gridCol>
                <a:gridCol w="3832524">
                  <a:extLst>
                    <a:ext uri="{9D8B030D-6E8A-4147-A177-3AD203B41FA5}">
                      <a16:colId xmlns:a16="http://schemas.microsoft.com/office/drawing/2014/main" xmlns="" val="2527132050"/>
                    </a:ext>
                  </a:extLst>
                </a:gridCol>
              </a:tblGrid>
              <a:tr h="1094353"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Target platform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Indicators to look for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Unique Benefits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1536862"/>
                  </a:ext>
                </a:extLst>
              </a:tr>
              <a:tr h="783214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Azure SQL Database Single Database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200" dirty="0"/>
                        <a:t>Small number of databases or many databases but all with high steady usage.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1200" dirty="0"/>
                        <a:t>Lowest cost for single databases.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99227584"/>
                  </a:ext>
                </a:extLst>
              </a:tr>
              <a:tr h="783214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Azure SQL Database Elastic Pools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dirty="0"/>
                        <a:t>Many databases or multitenant deployments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dirty="0"/>
                        <a:t>Cost effective as pooled resources are shared amongst multiple databases.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75079814"/>
                  </a:ext>
                </a:extLst>
              </a:tr>
              <a:tr h="783214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Azure SQL Database Managed Instances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200" dirty="0"/>
                        <a:t>Do not own the application code or expensive to modify. </a:t>
                      </a:r>
                    </a:p>
                    <a:p>
                      <a:r>
                        <a:rPr lang="en-NZ" sz="1200" dirty="0"/>
                        <a:t>Requires high level of compatibility. </a:t>
                      </a:r>
                    </a:p>
                    <a:p>
                      <a:r>
                        <a:rPr lang="en-NZ" sz="1200" dirty="0"/>
                        <a:t>Uses features of SQL Server not yet supported by Azure SQL Databases.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1200" dirty="0"/>
                        <a:t>Fully managed service whilst retaining high-level of compatibility with SQL Server. </a:t>
                      </a:r>
                    </a:p>
                    <a:p>
                      <a:r>
                        <a:rPr lang="en-NZ" sz="1200" dirty="0"/>
                        <a:t>Supports SQL features such as cross-database queries which are unavailable in Azure SQL Database.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30915622"/>
                  </a:ext>
                </a:extLst>
              </a:tr>
              <a:tr h="783214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SQL Server on Azure Infrastructure as a Service 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200" dirty="0"/>
                        <a:t>Use of features of SQL Server not yet supported by Azure SQL Databases. </a:t>
                      </a:r>
                    </a:p>
                    <a:p>
                      <a:r>
                        <a:rPr lang="en-NZ" sz="1200" dirty="0"/>
                        <a:t>Third-party tools installed locally on SQL Server.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1200" dirty="0"/>
                        <a:t>Fully compatible with on-premises SQL Server. Third-party applications and plug-ins highly likely to work as-is. </a:t>
                      </a:r>
                    </a:p>
                    <a:p>
                      <a:r>
                        <a:rPr lang="en-NZ" sz="1200" dirty="0"/>
                        <a:t>Full access to underlying operating system to install third-party tools and services.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669808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3750FC-572C-4EC0-BECF-9E6416DB7ED5}"/>
              </a:ext>
            </a:extLst>
          </p:cNvPr>
          <p:cNvSpPr/>
          <p:nvPr/>
        </p:nvSpPr>
        <p:spPr>
          <a:xfrm>
            <a:off x="596129" y="1387950"/>
            <a:ext cx="5157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400" dirty="0">
                <a:solidFill>
                  <a:schemeClr val="accent5"/>
                </a:solidFill>
              </a:rPr>
              <a:t>PLAN / Specific to each platform</a:t>
            </a:r>
          </a:p>
        </p:txBody>
      </p:sp>
    </p:spTree>
    <p:extLst>
      <p:ext uri="{BB962C8B-B14F-4D97-AF65-F5344CB8AC3E}">
        <p14:creationId xmlns:p14="http://schemas.microsoft.com/office/powerpoint/2010/main" xmlns="" val="87781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7BDFD-0B58-4850-BE67-B818D7BF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29" y="218114"/>
            <a:ext cx="9905998" cy="1298196"/>
          </a:xfrm>
        </p:spPr>
        <p:txBody>
          <a:bodyPr/>
          <a:lstStyle/>
          <a:p>
            <a:r>
              <a:rPr lang="en-NZ" dirty="0"/>
              <a:t>PLAN – migration tools selection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6F6AFCCE-E7E6-4A19-A425-23C1E1089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4896042"/>
              </p:ext>
            </p:extLst>
          </p:nvPr>
        </p:nvGraphicFramePr>
        <p:xfrm>
          <a:off x="708952" y="1968317"/>
          <a:ext cx="11094271" cy="4306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3118">
                  <a:extLst>
                    <a:ext uri="{9D8B030D-6E8A-4147-A177-3AD203B41FA5}">
                      <a16:colId xmlns:a16="http://schemas.microsoft.com/office/drawing/2014/main" xmlns="" val="3705364940"/>
                    </a:ext>
                  </a:extLst>
                </a:gridCol>
                <a:gridCol w="4158629">
                  <a:extLst>
                    <a:ext uri="{9D8B030D-6E8A-4147-A177-3AD203B41FA5}">
                      <a16:colId xmlns:a16="http://schemas.microsoft.com/office/drawing/2014/main" xmlns="" val="91536063"/>
                    </a:ext>
                  </a:extLst>
                </a:gridCol>
                <a:gridCol w="3832524">
                  <a:extLst>
                    <a:ext uri="{9D8B030D-6E8A-4147-A177-3AD203B41FA5}">
                      <a16:colId xmlns:a16="http://schemas.microsoft.com/office/drawing/2014/main" xmlns="" val="2527132050"/>
                    </a:ext>
                  </a:extLst>
                </a:gridCol>
              </a:tblGrid>
              <a:tr h="1094353"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Migration Tool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Indicators to look for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2000" dirty="0"/>
                        <a:t>Unique Benefits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1536862"/>
                  </a:ext>
                </a:extLst>
              </a:tr>
              <a:tr h="783214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Transaction replication 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200" dirty="0"/>
                        <a:t>Critical database with small or non-existent maintenance window.</a:t>
                      </a:r>
                    </a:p>
                    <a:p>
                      <a:r>
                        <a:rPr lang="en-NZ" sz="1200" dirty="0"/>
                        <a:t>Large databases (&gt;1TB).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1200" dirty="0"/>
                        <a:t>Smallest possible outage requirements for switch over as source database remains online and servicing requests during synchronization of data.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99227584"/>
                  </a:ext>
                </a:extLst>
              </a:tr>
              <a:tr h="783214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Azure Database Migration Service (DMS) 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dirty="0"/>
                        <a:t>Many databases to migrate with moderate maintenance window allowance 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dirty="0"/>
                        <a:t>Large databases (&gt;1TB).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dirty="0"/>
                        <a:t>Supports moving multiple databases concurrently.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75079814"/>
                  </a:ext>
                </a:extLst>
              </a:tr>
              <a:tr h="783214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BACPAC export/import 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200" dirty="0"/>
                        <a:t>Small number of ad hoc databases to migrate.</a:t>
                      </a:r>
                    </a:p>
                    <a:p>
                      <a:r>
                        <a:rPr lang="en-NZ" sz="1200" dirty="0"/>
                        <a:t>Small to medium sized databases (&lt;1TB).</a:t>
                      </a:r>
                    </a:p>
                    <a:p>
                      <a:r>
                        <a:rPr lang="en-NZ" sz="1200" dirty="0"/>
                        <a:t>Low availability requirements with relaxed maintenance windows 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1200" dirty="0"/>
                        <a:t>Quick and easy with no real set up requirements.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30915622"/>
                  </a:ext>
                </a:extLst>
              </a:tr>
              <a:tr h="783214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Azure Site Recovery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200" dirty="0"/>
                        <a:t>Existing SQL Server to be moved as-is to Azure 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1200" dirty="0"/>
                        <a:t>Lift-and-shifts an exact replica of server to Azure IaaS VM.</a:t>
                      </a:r>
                    </a:p>
                    <a:p>
                      <a:r>
                        <a:rPr lang="en-NZ" sz="1200" dirty="0"/>
                        <a:t>Source server remains online and servicing requests during synchronization of server data.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669808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3750FC-572C-4EC0-BECF-9E6416DB7ED5}"/>
              </a:ext>
            </a:extLst>
          </p:cNvPr>
          <p:cNvSpPr/>
          <p:nvPr/>
        </p:nvSpPr>
        <p:spPr>
          <a:xfrm>
            <a:off x="596129" y="1387950"/>
            <a:ext cx="4993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400" dirty="0">
                <a:solidFill>
                  <a:schemeClr val="accent5"/>
                </a:solidFill>
              </a:rPr>
              <a:t>PLAN / Specific to migration tool</a:t>
            </a:r>
          </a:p>
        </p:txBody>
      </p:sp>
    </p:spTree>
    <p:extLst>
      <p:ext uri="{BB962C8B-B14F-4D97-AF65-F5344CB8AC3E}">
        <p14:creationId xmlns:p14="http://schemas.microsoft.com/office/powerpoint/2010/main" xmlns="" val="419183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Up 6">
            <a:extLst>
              <a:ext uri="{FF2B5EF4-FFF2-40B4-BE49-F238E27FC236}">
                <a16:creationId xmlns:a16="http://schemas.microsoft.com/office/drawing/2014/main" xmlns="" id="{EDA282F9-3273-49A1-86BC-527ED2E93A0F}"/>
              </a:ext>
            </a:extLst>
          </p:cNvPr>
          <p:cNvSpPr/>
          <p:nvPr/>
        </p:nvSpPr>
        <p:spPr>
          <a:xfrm>
            <a:off x="7440127" y="3751059"/>
            <a:ext cx="1399592" cy="830511"/>
          </a:xfrm>
          <a:prstGeom prst="up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7BDFD-0B58-4850-BE67-B818D7BF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29" y="218114"/>
            <a:ext cx="9905998" cy="1298196"/>
          </a:xfrm>
        </p:spPr>
        <p:txBody>
          <a:bodyPr/>
          <a:lstStyle/>
          <a:p>
            <a:r>
              <a:rPr lang="en-NZ" dirty="0"/>
              <a:t>Transform and optimize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548C294-AE1E-4765-AD99-B403CDE10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129" y="1429142"/>
            <a:ext cx="10921955" cy="23123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4CBB704-C5E7-4090-8EFC-1A5125658CFB}"/>
              </a:ext>
            </a:extLst>
          </p:cNvPr>
          <p:cNvSpPr/>
          <p:nvPr/>
        </p:nvSpPr>
        <p:spPr>
          <a:xfrm>
            <a:off x="596128" y="4166315"/>
            <a:ext cx="10921955" cy="25250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200" dirty="0"/>
              <a:t>The stage basically means make any required changes to the source environment to prepare for the upcoming migration phase.</a:t>
            </a:r>
            <a:endParaRPr lang="en-NZ" sz="1200" dirty="0">
              <a:solidFill>
                <a:schemeClr val="tx1"/>
              </a:solidFill>
            </a:endParaRPr>
          </a:p>
          <a:p>
            <a:endParaRPr lang="en-NZ" sz="1200" dirty="0"/>
          </a:p>
          <a:p>
            <a:r>
              <a:rPr lang="en-NZ" sz="1200" dirty="0">
                <a:solidFill>
                  <a:schemeClr val="accent5"/>
                </a:solidFill>
              </a:rPr>
              <a:t>Transformation: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Update and check database schemas,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Version upgrade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Fix potential migration assessment tools errors</a:t>
            </a:r>
          </a:p>
          <a:p>
            <a:r>
              <a:rPr lang="en-NZ" sz="1200" dirty="0">
                <a:solidFill>
                  <a:schemeClr val="accent5"/>
                </a:solidFill>
              </a:rPr>
              <a:t>Optimisation: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Assess new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Re-structure workloads into more cost effective or performance effective 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Choose right service level and performance tier during the migration time to maximize the transfer performance.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Monitor network latency (distance between your BACPAC file and the destination data </a:t>
            </a:r>
            <a:r>
              <a:rPr lang="en-NZ" sz="1200" dirty="0" err="1"/>
              <a:t>center</a:t>
            </a:r>
            <a:r>
              <a:rPr lang="en-NZ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Disable auto-statistics during migration</a:t>
            </a:r>
          </a:p>
          <a:p>
            <a:endParaRPr lang="en-NZ" sz="1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13E4EBE-060D-41DA-8EC9-B7BD903F19D5}"/>
              </a:ext>
            </a:extLst>
          </p:cNvPr>
          <p:cNvSpPr/>
          <p:nvPr/>
        </p:nvSpPr>
        <p:spPr>
          <a:xfrm>
            <a:off x="7342156" y="1516310"/>
            <a:ext cx="1595535" cy="1912690"/>
          </a:xfrm>
          <a:prstGeom prst="roundRect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91770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Up 6">
            <a:extLst>
              <a:ext uri="{FF2B5EF4-FFF2-40B4-BE49-F238E27FC236}">
                <a16:creationId xmlns:a16="http://schemas.microsoft.com/office/drawing/2014/main" xmlns="" id="{EDA282F9-3273-49A1-86BC-527ED2E93A0F}"/>
              </a:ext>
            </a:extLst>
          </p:cNvPr>
          <p:cNvSpPr/>
          <p:nvPr/>
        </p:nvSpPr>
        <p:spPr>
          <a:xfrm>
            <a:off x="9591351" y="3751059"/>
            <a:ext cx="1399592" cy="830511"/>
          </a:xfrm>
          <a:prstGeom prst="up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7BDFD-0B58-4850-BE67-B818D7BF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29" y="218114"/>
            <a:ext cx="9905998" cy="1298196"/>
          </a:xfrm>
        </p:spPr>
        <p:txBody>
          <a:bodyPr/>
          <a:lstStyle/>
          <a:p>
            <a:r>
              <a:rPr lang="en-NZ"/>
              <a:t>MIGRATE, VALIDATE AND REMEDIATE</a:t>
            </a:r>
            <a:endParaRPr lang="en-NZ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548C294-AE1E-4765-AD99-B403CDE10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129" y="1429142"/>
            <a:ext cx="10921955" cy="23123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4CBB704-C5E7-4090-8EFC-1A5125658CFB}"/>
              </a:ext>
            </a:extLst>
          </p:cNvPr>
          <p:cNvSpPr/>
          <p:nvPr/>
        </p:nvSpPr>
        <p:spPr>
          <a:xfrm>
            <a:off x="596128" y="4166315"/>
            <a:ext cx="10921955" cy="25250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200" dirty="0"/>
              <a:t>This stage is basically data migration itself. Prepare migration tools required, perform the migration, and run postmigration functional and performance validations.</a:t>
            </a:r>
            <a:endParaRPr lang="en-NZ" sz="1200" dirty="0">
              <a:solidFill>
                <a:schemeClr val="tx1"/>
              </a:solidFill>
            </a:endParaRPr>
          </a:p>
          <a:p>
            <a:endParaRPr lang="en-NZ" sz="1200" dirty="0"/>
          </a:p>
          <a:p>
            <a:r>
              <a:rPr lang="en-NZ" sz="1200" dirty="0">
                <a:solidFill>
                  <a:schemeClr val="accent5"/>
                </a:solidFill>
              </a:rPr>
              <a:t>Migration overview: </a:t>
            </a:r>
          </a:p>
          <a:p>
            <a:r>
              <a:rPr lang="en-NZ" sz="1200" dirty="0"/>
              <a:t>Consider the maintenance windows, low priority databases first, non-critical workloads for migration initially</a:t>
            </a:r>
          </a:p>
          <a:p>
            <a:endParaRPr lang="en-NZ" sz="1200" dirty="0"/>
          </a:p>
          <a:p>
            <a:r>
              <a:rPr lang="en-NZ" sz="1200" dirty="0">
                <a:solidFill>
                  <a:schemeClr val="accent5"/>
                </a:solidFill>
              </a:rPr>
              <a:t>Migration tool selection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Transactional Replication,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Data Migration Service (DMS),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Data Migration Assistant (DMA),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SSMS BACPAC export/import</a:t>
            </a:r>
          </a:p>
          <a:p>
            <a:endParaRPr lang="en-NZ" sz="1200" dirty="0">
              <a:solidFill>
                <a:schemeClr val="accent5"/>
              </a:solidFill>
            </a:endParaRPr>
          </a:p>
          <a:p>
            <a:endParaRPr lang="en-NZ" sz="1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13E4EBE-060D-41DA-8EC9-B7BD903F19D5}"/>
              </a:ext>
            </a:extLst>
          </p:cNvPr>
          <p:cNvSpPr/>
          <p:nvPr/>
        </p:nvSpPr>
        <p:spPr>
          <a:xfrm>
            <a:off x="9245600" y="1516310"/>
            <a:ext cx="2091094" cy="1912690"/>
          </a:xfrm>
          <a:prstGeom prst="roundRect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252176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7617</TotalTime>
  <Words>1452</Words>
  <Application>Microsoft Office PowerPoint</Application>
  <PresentationFormat>Custom</PresentationFormat>
  <Paragraphs>299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Mesh</vt:lpstr>
      <vt:lpstr>migrating on-premises SQL Server workloads to Microsoft Azure cloud services </vt:lpstr>
      <vt:lpstr>SQL Migration Roadmap</vt:lpstr>
      <vt:lpstr>Initiate and discover</vt:lpstr>
      <vt:lpstr>ASSESSMENT</vt:lpstr>
      <vt:lpstr>ASSESSMENT</vt:lpstr>
      <vt:lpstr>PLAN – Target Platform Selection</vt:lpstr>
      <vt:lpstr>PLAN – migration tools selection</vt:lpstr>
      <vt:lpstr>Transform and optimize</vt:lpstr>
      <vt:lpstr>MIGRATE, VALIDATE AND REMEDIATE</vt:lpstr>
      <vt:lpstr>Azure SQL Database Feature comparisons</vt:lpstr>
      <vt:lpstr>Azure SQL Database Feature comparisons</vt:lpstr>
      <vt:lpstr>Azure SQL Database Feature comparisons</vt:lpstr>
      <vt:lpstr>Azure SQL Database Feature comparisons</vt:lpstr>
      <vt:lpstr>Azure SQL Database Feature comparisons</vt:lpstr>
      <vt:lpstr>Azure SQL Database  - Single Database LIVE example - Database Migration Service (DMS),  Data Migration Assistant (DMA), BACPAC export/import 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migrating on-premises SQL Server workloads to Microsoft Azure cloud services.</dc:title>
  <dc:creator>Zoran Barac</dc:creator>
  <cp:lastModifiedBy>USER</cp:lastModifiedBy>
  <cp:revision>56</cp:revision>
  <cp:lastPrinted>2018-09-14T04:01:51Z</cp:lastPrinted>
  <dcterms:created xsi:type="dcterms:W3CDTF">2018-09-11T21:07:48Z</dcterms:created>
  <dcterms:modified xsi:type="dcterms:W3CDTF">2019-12-02T21:11:37Z</dcterms:modified>
</cp:coreProperties>
</file>